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1" r:id="rId5"/>
    <p:sldId id="282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A701C9-7991-4D18-85B6-7E566B5CE9F9}" v="1" dt="2026-01-07T09:41:27.5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8" d="100"/>
          <a:sy n="78" d="100"/>
        </p:scale>
        <p:origin x="62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modSld">
      <pc:chgData name="Mandy Morland" userId="a11db512-159d-4d76-b584-a2aac44b47c0" providerId="ADAL" clId="{D1E86093-0E97-4EEF-AC53-A8CBFE5AF3AD}" dt="2026-01-07T09:41:27.509" v="0"/>
      <pc:docMkLst>
        <pc:docMk/>
      </pc:docMkLst>
      <pc:sldChg chg="addSp modSp">
        <pc:chgData name="Mandy Morland" userId="a11db512-159d-4d76-b584-a2aac44b47c0" providerId="ADAL" clId="{D1E86093-0E97-4EEF-AC53-A8CBFE5AF3AD}" dt="2026-01-07T09:41:27.509" v="0"/>
        <pc:sldMkLst>
          <pc:docMk/>
          <pc:sldMk cId="2435446467" sldId="261"/>
        </pc:sldMkLst>
        <pc:picChg chg="add mod">
          <ac:chgData name="Mandy Morland" userId="a11db512-159d-4d76-b584-a2aac44b47c0" providerId="ADAL" clId="{D1E86093-0E97-4EEF-AC53-A8CBFE5AF3AD}" dt="2026-01-07T09:41:27.509" v="0"/>
          <ac:picMkLst>
            <pc:docMk/>
            <pc:sldMk cId="2435446467" sldId="261"/>
            <ac:picMk id="3" creationId="{FC2D0327-AFF1-DBDE-D41E-D21A4EE5356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QmT836fmWU&amp;t=3s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3DD7CA-5441-AE35-A1C9-91DD96001C3A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9BCAC17A-9D30-4615-8E26-005252E8E4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075" y="4965445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2D0327-AFF1-DBDE-D41E-D21A4EE535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866" y="526083"/>
            <a:ext cx="3510719" cy="114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446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5082C96-7FD4-47B3-831E-E6A0B7D31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225" y="679881"/>
            <a:ext cx="9353550" cy="45114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73C9A3-5BB6-4A28-8428-BCE193DDD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075" y="77054"/>
            <a:ext cx="10058400" cy="938882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Lesson objectives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66D0547-C26A-4CA1-ABDF-D9D5BB2D24E7}"/>
              </a:ext>
            </a:extLst>
          </p:cNvPr>
          <p:cNvSpPr/>
          <p:nvPr/>
        </p:nvSpPr>
        <p:spPr>
          <a:xfrm>
            <a:off x="8181975" y="4831283"/>
            <a:ext cx="4010025" cy="19256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Abadi" panose="020B0604020104020204" pitchFamily="34" charset="0"/>
              </a:rPr>
              <a:t>Complete the reflection sheet on page 1</a:t>
            </a:r>
          </a:p>
        </p:txBody>
      </p:sp>
    </p:spTree>
    <p:extLst>
      <p:ext uri="{BB962C8B-B14F-4D97-AF65-F5344CB8AC3E}">
        <p14:creationId xmlns:p14="http://schemas.microsoft.com/office/powerpoint/2010/main" val="3249244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1804A05-7D38-8A9E-E96C-4633D37DDA11}"/>
              </a:ext>
            </a:extLst>
          </p:cNvPr>
          <p:cNvSpPr txBox="1">
            <a:spLocks/>
          </p:cNvSpPr>
          <p:nvPr/>
        </p:nvSpPr>
        <p:spPr>
          <a:xfrm>
            <a:off x="409575" y="209550"/>
            <a:ext cx="11344275" cy="440055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latin typeface="Abadi" panose="020B0604020104020204" pitchFamily="34" charset="0"/>
              </a:rPr>
              <a:t>Steps to success…</a:t>
            </a:r>
            <a:br>
              <a:rPr lang="en-GB" dirty="0">
                <a:latin typeface="Abadi" panose="020B0604020104020204" pitchFamily="34" charset="0"/>
              </a:rPr>
            </a:br>
            <a:br>
              <a:rPr lang="en-GB" dirty="0">
                <a:latin typeface="Abadi" panose="020B0604020104020204" pitchFamily="34" charset="0"/>
              </a:rPr>
            </a:br>
            <a:r>
              <a:rPr lang="en-GB" sz="7400" dirty="0">
                <a:latin typeface="Abadi" panose="020B0604020104020204" pitchFamily="34" charset="0"/>
              </a:rPr>
              <a:t>Answering Competency Based Interview Questions</a:t>
            </a:r>
          </a:p>
        </p:txBody>
      </p:sp>
    </p:spTree>
    <p:extLst>
      <p:ext uri="{BB962C8B-B14F-4D97-AF65-F5344CB8AC3E}">
        <p14:creationId xmlns:p14="http://schemas.microsoft.com/office/powerpoint/2010/main" val="1332801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5082C96-7FD4-47B3-831E-E6A0B7D31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225" y="679881"/>
            <a:ext cx="9353550" cy="45114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73C9A3-5BB6-4A28-8428-BCE193DDD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075" y="77054"/>
            <a:ext cx="10058400" cy="938882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Lesson objectives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66D0547-C26A-4CA1-ABDF-D9D5BB2D24E7}"/>
              </a:ext>
            </a:extLst>
          </p:cNvPr>
          <p:cNvSpPr/>
          <p:nvPr/>
        </p:nvSpPr>
        <p:spPr>
          <a:xfrm>
            <a:off x="8181975" y="4831283"/>
            <a:ext cx="4010025" cy="19256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Abadi" panose="020B0604020104020204" pitchFamily="34" charset="0"/>
              </a:rPr>
              <a:t>What’s your starting point?</a:t>
            </a:r>
          </a:p>
        </p:txBody>
      </p:sp>
    </p:spTree>
    <p:extLst>
      <p:ext uri="{BB962C8B-B14F-4D97-AF65-F5344CB8AC3E}">
        <p14:creationId xmlns:p14="http://schemas.microsoft.com/office/powerpoint/2010/main" val="817245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3C9A3-5BB6-4A28-8428-BCE193DDD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0" y="190500"/>
            <a:ext cx="10058400" cy="1123097"/>
          </a:xfrm>
        </p:spPr>
        <p:txBody>
          <a:bodyPr/>
          <a:lstStyle/>
          <a:p>
            <a:pPr algn="ctr"/>
            <a:r>
              <a:rPr lang="en-GB" b="1" u="sng" dirty="0">
                <a:latin typeface="Abadi" panose="020B0604020104020204" pitchFamily="34" charset="0"/>
              </a:rPr>
              <a:t>Competency Based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31F55-BC8C-44C9-86E3-0D8F8C9964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276" y="1164851"/>
            <a:ext cx="11815447" cy="524446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sz="4400" dirty="0">
                <a:latin typeface="Abadi" panose="020B0604020104020204" pitchFamily="34" charset="0"/>
              </a:rPr>
              <a:t>Many employers now want to evaluate an interviewee’s experience and expertise of a specific behaviour or skill. </a:t>
            </a:r>
          </a:p>
          <a:p>
            <a:pPr marL="0" indent="0" algn="ctr">
              <a:buNone/>
            </a:pPr>
            <a:br>
              <a:rPr lang="en-GB" sz="4400" dirty="0">
                <a:latin typeface="Abadi" panose="020B0604020104020204" pitchFamily="34" charset="0"/>
              </a:rPr>
            </a:br>
            <a:r>
              <a:rPr lang="en-GB" sz="4400" dirty="0">
                <a:latin typeface="Abadi" panose="020B0604020104020204" pitchFamily="34" charset="0"/>
              </a:rPr>
              <a:t>Such as communication skills, team work skills, or time management skills.</a:t>
            </a:r>
          </a:p>
          <a:p>
            <a:pPr marL="0" indent="0" algn="ctr">
              <a:buNone/>
            </a:pPr>
            <a:endParaRPr lang="en-GB" sz="4400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4400" dirty="0">
                <a:latin typeface="Abadi" panose="020B0604020104020204" pitchFamily="34" charset="0"/>
              </a:rPr>
              <a:t>Interview questions which do this are called Competency Based Interview Questions.</a:t>
            </a:r>
          </a:p>
          <a:p>
            <a:pPr marL="0" indent="0" algn="ctr">
              <a:buNone/>
            </a:pPr>
            <a:endParaRPr lang="en-GB" sz="4400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914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3C9A3-5BB6-4A28-8428-BCE193DDD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0" y="190500"/>
            <a:ext cx="10058400" cy="1123097"/>
          </a:xfrm>
        </p:spPr>
        <p:txBody>
          <a:bodyPr/>
          <a:lstStyle/>
          <a:p>
            <a:pPr algn="ctr"/>
            <a:r>
              <a:rPr lang="en-GB" b="1" u="sng" dirty="0">
                <a:latin typeface="Abadi" panose="020B0604020104020204" pitchFamily="34" charset="0"/>
              </a:rPr>
              <a:t>Competency Based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31F55-BC8C-44C9-86E3-0D8F8C9964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276" y="1141475"/>
            <a:ext cx="11815447" cy="52444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>
                <a:latin typeface="Abadi" panose="020B0604020104020204" pitchFamily="34" charset="0"/>
              </a:rPr>
              <a:t>A competency based question will usually start with: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4400" i="1" dirty="0">
                <a:latin typeface="Abadi" panose="020B0604020104020204" pitchFamily="34" charset="0"/>
              </a:rPr>
              <a:t>‘’Give me an example of when….’’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4400" i="1" dirty="0">
                <a:latin typeface="Abadi" panose="020B0604020104020204" pitchFamily="34" charset="0"/>
              </a:rPr>
              <a:t>‘’Tell me about a situation where…..’’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4400" i="1" dirty="0">
                <a:latin typeface="Abadi" panose="020B0604020104020204" pitchFamily="34" charset="0"/>
              </a:rPr>
              <a:t>‘’Can you tell us a time when…’’</a:t>
            </a:r>
          </a:p>
          <a:p>
            <a:pPr marL="0" indent="0" algn="ctr">
              <a:buNone/>
            </a:pPr>
            <a:endParaRPr lang="en-GB" sz="4400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406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3C9A3-5BB6-4A28-8428-BCE193DDD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0" y="190500"/>
            <a:ext cx="10058400" cy="1123097"/>
          </a:xfrm>
        </p:spPr>
        <p:txBody>
          <a:bodyPr/>
          <a:lstStyle/>
          <a:p>
            <a:pPr algn="ctr"/>
            <a:r>
              <a:rPr lang="en-GB" b="1" u="sng" dirty="0">
                <a:latin typeface="Abadi" panose="020B0604020104020204" pitchFamily="34" charset="0"/>
              </a:rPr>
              <a:t>Competency Based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31F55-BC8C-44C9-86E3-0D8F8C9964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276" y="1313597"/>
            <a:ext cx="11815447" cy="535390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3600" dirty="0">
                <a:latin typeface="Abadi" panose="020B0604020104020204" pitchFamily="34" charset="0"/>
              </a:rPr>
              <a:t>For example, you could be asked: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GB" sz="3300" i="1" dirty="0">
                <a:latin typeface="Abadi" panose="020B0604020104020204" pitchFamily="34" charset="0"/>
              </a:rPr>
              <a:t>Can you give us an example of an occasion when you had to solve a problem.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GB" sz="3300" i="1" dirty="0">
                <a:latin typeface="Abadi" panose="020B0604020104020204" pitchFamily="34" charset="0"/>
              </a:rPr>
              <a:t>Tell me about a time when you have worked successfully as part of a team.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GB" sz="3300" i="1" dirty="0">
                <a:latin typeface="Abadi" panose="020B0604020104020204" pitchFamily="34" charset="0"/>
              </a:rPr>
              <a:t>Describe a time when you showed excellent communication skills.</a:t>
            </a:r>
          </a:p>
          <a:p>
            <a:pPr marL="0" indent="0">
              <a:buNone/>
            </a:pPr>
            <a:endParaRPr lang="en-GB" sz="4400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88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D766ACD9-20AE-49E5-8863-C52EB1CFA9A4}"/>
              </a:ext>
            </a:extLst>
          </p:cNvPr>
          <p:cNvSpPr/>
          <p:nvPr/>
        </p:nvSpPr>
        <p:spPr>
          <a:xfrm>
            <a:off x="1295399" y="123824"/>
            <a:ext cx="9782175" cy="5972175"/>
          </a:xfrm>
          <a:prstGeom prst="cloudCallout">
            <a:avLst>
              <a:gd name="adj1" fmla="val -45009"/>
              <a:gd name="adj2" fmla="val 5698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latin typeface="Abadi" panose="020B0604020104020204" pitchFamily="34" charset="0"/>
              </a:rPr>
              <a:t>Why do you think employers use these types of questions in an interview?</a:t>
            </a:r>
          </a:p>
        </p:txBody>
      </p:sp>
    </p:spTree>
    <p:extLst>
      <p:ext uri="{BB962C8B-B14F-4D97-AF65-F5344CB8AC3E}">
        <p14:creationId xmlns:p14="http://schemas.microsoft.com/office/powerpoint/2010/main" val="376137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3C9A3-5BB6-4A28-8428-BCE193DDD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0" y="190500"/>
            <a:ext cx="10058400" cy="1123097"/>
          </a:xfrm>
        </p:spPr>
        <p:txBody>
          <a:bodyPr/>
          <a:lstStyle/>
          <a:p>
            <a:pPr algn="ctr"/>
            <a:r>
              <a:rPr lang="en-GB" b="1" u="sng" dirty="0">
                <a:latin typeface="Abadi" panose="020B0604020104020204" pitchFamily="34" charset="0"/>
              </a:rPr>
              <a:t>STAR Technique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31F55-BC8C-44C9-86E3-0D8F8C9964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276" y="1313597"/>
            <a:ext cx="11815447" cy="53539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latin typeface="Abadi" panose="020B0604020104020204" pitchFamily="34" charset="0"/>
              </a:rPr>
              <a:t>To help you answer Competency Question, the STAR Technique is a useful tool and structure. </a:t>
            </a:r>
          </a:p>
          <a:p>
            <a:pPr marL="0" indent="0" algn="ctr">
              <a:buNone/>
            </a:pPr>
            <a:endParaRPr lang="en-GB" sz="4400" dirty="0">
              <a:latin typeface="Abadi" panose="020B0604020104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82DAF5-67B9-4A30-910D-C2A763DB4158}"/>
              </a:ext>
            </a:extLst>
          </p:cNvPr>
          <p:cNvPicPr/>
          <p:nvPr/>
        </p:nvPicPr>
        <p:blipFill rotWithShape="1">
          <a:blip r:embed="rId2"/>
          <a:srcRect l="29706" t="21192" r="36087" b="63617"/>
          <a:stretch/>
        </p:blipFill>
        <p:spPr bwMode="auto">
          <a:xfrm>
            <a:off x="3707447" y="2993251"/>
            <a:ext cx="5105399" cy="1619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23173A-759E-443F-A149-A054FC592C98}"/>
              </a:ext>
            </a:extLst>
          </p:cNvPr>
          <p:cNvSpPr txBox="1"/>
          <p:nvPr/>
        </p:nvSpPr>
        <p:spPr>
          <a:xfrm>
            <a:off x="4295774" y="5043100"/>
            <a:ext cx="360045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latin typeface="Abadi" panose="020B0604020104020204" pitchFamily="34" charset="0"/>
                <a:hlinkClick r:id="rId3"/>
              </a:rPr>
              <a:t>Job interview tips: the STAR method - YouTube</a:t>
            </a:r>
            <a:endParaRPr lang="en-GB" sz="2800" dirty="0">
              <a:latin typeface="Abadi" panose="020B0604020104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EA40CF-29AF-4555-982D-AD4B4B010B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74" y="2831179"/>
            <a:ext cx="2695575" cy="3700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DE49250-8FBF-4E82-ABB2-8E03292B15B8}"/>
              </a:ext>
            </a:extLst>
          </p:cNvPr>
          <p:cNvSpPr txBox="1">
            <a:spLocks/>
          </p:cNvSpPr>
          <p:nvPr/>
        </p:nvSpPr>
        <p:spPr>
          <a:xfrm>
            <a:off x="9058275" y="2831180"/>
            <a:ext cx="2945448" cy="3931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3200" dirty="0">
                <a:solidFill>
                  <a:srgbClr val="7030A0"/>
                </a:solidFill>
                <a:latin typeface="Abadi" panose="020B0604020104020204" pitchFamily="34" charset="0"/>
              </a:rPr>
              <a:t>Your task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3200" dirty="0">
                <a:solidFill>
                  <a:srgbClr val="7030A0"/>
                </a:solidFill>
                <a:latin typeface="Abadi" panose="020B0604020104020204" pitchFamily="34" charset="0"/>
              </a:rPr>
              <a:t>Using the YouTube video, complete questions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3200" dirty="0">
                <a:solidFill>
                  <a:srgbClr val="7030A0"/>
                </a:solidFill>
                <a:latin typeface="Abadi" panose="020B0604020104020204" pitchFamily="34" charset="0"/>
              </a:rPr>
              <a:t>1 – 6 in the booklet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4400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422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3C9A3-5BB6-4A28-8428-BCE193DDD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0" y="190500"/>
            <a:ext cx="10058400" cy="1123097"/>
          </a:xfrm>
        </p:spPr>
        <p:txBody>
          <a:bodyPr/>
          <a:lstStyle/>
          <a:p>
            <a:pPr algn="ctr"/>
            <a:r>
              <a:rPr lang="en-GB" b="1" u="sng" dirty="0">
                <a:latin typeface="Abadi" panose="020B0604020104020204" pitchFamily="34" charset="0"/>
              </a:rPr>
              <a:t>Putting it into 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31F55-BC8C-44C9-86E3-0D8F8C9964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276" y="1313597"/>
            <a:ext cx="11815447" cy="53539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>
                <a:latin typeface="Abadi" panose="020B0604020104020204" pitchFamily="34" charset="0"/>
              </a:rPr>
              <a:t>Your task is to write out an example STAR answer.</a:t>
            </a:r>
          </a:p>
          <a:p>
            <a:pPr marL="742950" indent="-742950">
              <a:buAutoNum type="arabicPeriod"/>
            </a:pPr>
            <a:r>
              <a:rPr lang="en-GB" sz="3600" i="1" dirty="0">
                <a:latin typeface="Abadi" panose="020B0604020104020204" pitchFamily="34" charset="0"/>
              </a:rPr>
              <a:t>Use some lined paper.</a:t>
            </a:r>
          </a:p>
          <a:p>
            <a:pPr marL="742950" indent="-742950">
              <a:buAutoNum type="arabicPeriod"/>
            </a:pPr>
            <a:r>
              <a:rPr lang="en-GB" sz="3600" i="1" dirty="0">
                <a:latin typeface="Abadi" panose="020B0604020104020204" pitchFamily="34" charset="0"/>
              </a:rPr>
              <a:t>Read through the sentence starters on page 5 of the booklet.</a:t>
            </a:r>
          </a:p>
          <a:p>
            <a:pPr marL="742950" indent="-742950">
              <a:buAutoNum type="arabicPeriod"/>
            </a:pPr>
            <a:r>
              <a:rPr lang="en-GB" sz="3600" i="1" dirty="0">
                <a:latin typeface="Abadi" panose="020B0604020104020204" pitchFamily="34" charset="0"/>
              </a:rPr>
              <a:t>Pick a competency based question from the list on page 6.</a:t>
            </a:r>
          </a:p>
          <a:p>
            <a:pPr marL="742950" indent="-742950">
              <a:buAutoNum type="arabicPeriod"/>
            </a:pPr>
            <a:r>
              <a:rPr lang="en-GB" sz="3600" i="1" dirty="0">
                <a:latin typeface="Abadi" panose="020B0604020104020204" pitchFamily="34" charset="0"/>
              </a:rPr>
              <a:t>Write out a answer using the STAR method. </a:t>
            </a:r>
            <a:endParaRPr lang="en-GB" sz="4100" i="1" dirty="0"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en-GB" sz="4400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660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Props1.xml><?xml version="1.0" encoding="utf-8"?>
<ds:datastoreItem xmlns:ds="http://schemas.openxmlformats.org/officeDocument/2006/customXml" ds:itemID="{3FEA2993-9353-4EDA-87F4-F1851E772B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</Words>
  <Application>Microsoft Office PowerPoint</Application>
  <PresentationFormat>Widescreen</PresentationFormat>
  <Paragraphs>35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Abadi</vt:lpstr>
      <vt:lpstr>Aptos</vt:lpstr>
      <vt:lpstr>Arial</vt:lpstr>
      <vt:lpstr>Calibri</vt:lpstr>
      <vt:lpstr>Wingdings</vt:lpstr>
      <vt:lpstr>Office Theme</vt:lpstr>
      <vt:lpstr>PowerPoint Presentation</vt:lpstr>
      <vt:lpstr>PowerPoint Presentation</vt:lpstr>
      <vt:lpstr>Lesson objectives</vt:lpstr>
      <vt:lpstr>Competency Based Questions</vt:lpstr>
      <vt:lpstr>Competency Based Questions</vt:lpstr>
      <vt:lpstr>Competency Based Questions</vt:lpstr>
      <vt:lpstr>PowerPoint Presentation</vt:lpstr>
      <vt:lpstr>STAR Technique</vt:lpstr>
      <vt:lpstr>Putting it into practice</vt:lpstr>
      <vt:lpstr>Lesson objectives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2026-01-07T09:41:29Z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